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731520" y="110489"/>
            <a:ext cx="13167361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731520" y="1920239"/>
            <a:ext cx="13167361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7071359" y="7408545"/>
            <a:ext cx="3413761" cy="43815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4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hyperlink" Target="https://doi.org/10.1093/eurpub/ckv122" TargetMode="External"/><Relationship Id="rId3" Type="http://schemas.openxmlformats.org/officeDocument/2006/relationships/hyperlink" Target="https://www.ijlrp.com/research-paper.php?id=1249" TargetMode="External"/><Relationship Id="rId4" Type="http://schemas.openxmlformats.org/officeDocument/2006/relationships/hyperlink" Target="https://www.healthit.gov/sites/default/files/topiclanding/2021-" TargetMode="External"/><Relationship Id="rId5" Type="http://schemas.openxmlformats.org/officeDocument/2006/relationships/hyperlink" Target="https://www.irjmets.com/uploadedfiles/paper/volume3/issue_1_january_202" TargetMode="External"/><Relationship Id="rId6" Type="http://schemas.openxmlformats.org/officeDocument/2006/relationships/hyperlink" Target="https://ijcrt.org/papers/IJCRT24A3362.pd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Relationship Id="rId9" Type="http://schemas.openxmlformats.org/officeDocument/2006/relationships/image" Target="../media/image22.png"/><Relationship Id="rId10" Type="http://schemas.openxmlformats.org/officeDocument/2006/relationships/image" Target="../media/image23.png"/><Relationship Id="rId11" Type="http://schemas.openxmlformats.org/officeDocument/2006/relationships/image" Target="../media/image2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Text 0"/>
          <p:cNvSpPr txBox="1"/>
          <p:nvPr/>
        </p:nvSpPr>
        <p:spPr>
          <a:xfrm>
            <a:off x="6324124" y="1705928"/>
            <a:ext cx="7468552" cy="1385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H.E.A.L. (Healthcare Efficiency &amp; Assistance Log)</a:t>
            </a:r>
          </a:p>
        </p:txBody>
      </p:sp>
      <p:sp>
        <p:nvSpPr>
          <p:cNvPr id="157" name="Text 1"/>
          <p:cNvSpPr txBox="1"/>
          <p:nvPr/>
        </p:nvSpPr>
        <p:spPr>
          <a:xfrm>
            <a:off x="6324124" y="3472934"/>
            <a:ext cx="4354997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PHASE 4-FINAL PRESENTATION </a:t>
            </a:r>
          </a:p>
        </p:txBody>
      </p:sp>
      <p:sp>
        <p:nvSpPr>
          <p:cNvPr id="158" name="Text 2"/>
          <p:cNvSpPr txBox="1"/>
          <p:nvPr/>
        </p:nvSpPr>
        <p:spPr>
          <a:xfrm>
            <a:off x="6324124" y="4183855"/>
            <a:ext cx="2848712" cy="367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NAME                           NEU ID</a:t>
            </a:r>
          </a:p>
        </p:txBody>
      </p:sp>
      <p:sp>
        <p:nvSpPr>
          <p:cNvPr id="159" name="Text 3"/>
          <p:cNvSpPr txBox="1"/>
          <p:nvPr/>
        </p:nvSpPr>
        <p:spPr>
          <a:xfrm>
            <a:off x="6324124" y="4836081"/>
            <a:ext cx="3325800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DARSHAN PATIL          002814840</a:t>
            </a:r>
          </a:p>
        </p:txBody>
      </p:sp>
      <p:sp>
        <p:nvSpPr>
          <p:cNvPr id="160" name="Text 4"/>
          <p:cNvSpPr txBox="1"/>
          <p:nvPr/>
        </p:nvSpPr>
        <p:spPr>
          <a:xfrm>
            <a:off x="6324124" y="5488304"/>
            <a:ext cx="3337459" cy="367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SAMARTH BHOGTE     002396427</a:t>
            </a:r>
          </a:p>
        </p:txBody>
      </p:sp>
      <p:sp>
        <p:nvSpPr>
          <p:cNvPr id="161" name="Text 5"/>
          <p:cNvSpPr txBox="1"/>
          <p:nvPr/>
        </p:nvSpPr>
        <p:spPr>
          <a:xfrm>
            <a:off x="6324124" y="6140529"/>
            <a:ext cx="3334030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SHREYASH YADAV       002849048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Text 0"/>
          <p:cNvSpPr txBox="1"/>
          <p:nvPr/>
        </p:nvSpPr>
        <p:spPr>
          <a:xfrm>
            <a:off x="837724" y="1347549"/>
            <a:ext cx="4423346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Testing Scenarios</a:t>
            </a:r>
          </a:p>
        </p:txBody>
      </p:sp>
      <p:sp>
        <p:nvSpPr>
          <p:cNvPr id="287" name="Shape 1"/>
          <p:cNvSpPr/>
          <p:nvPr/>
        </p:nvSpPr>
        <p:spPr>
          <a:xfrm>
            <a:off x="837723" y="2410538"/>
            <a:ext cx="179428" cy="878563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88" name="Text 2"/>
          <p:cNvSpPr txBox="1"/>
          <p:nvPr/>
        </p:nvSpPr>
        <p:spPr>
          <a:xfrm>
            <a:off x="1376124" y="2410538"/>
            <a:ext cx="2047218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Data Operations</a:t>
            </a:r>
          </a:p>
        </p:txBody>
      </p:sp>
      <p:sp>
        <p:nvSpPr>
          <p:cNvPr id="289" name="Text 3"/>
          <p:cNvSpPr txBox="1"/>
          <p:nvPr/>
        </p:nvSpPr>
        <p:spPr>
          <a:xfrm>
            <a:off x="1376123" y="2906078"/>
            <a:ext cx="5462068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Insert/Update/Delete operations validated across tables</a:t>
            </a:r>
          </a:p>
        </p:txBody>
      </p:sp>
      <p:sp>
        <p:nvSpPr>
          <p:cNvPr id="290" name="Shape 4"/>
          <p:cNvSpPr/>
          <p:nvPr/>
        </p:nvSpPr>
        <p:spPr>
          <a:xfrm>
            <a:off x="1196697" y="3528417"/>
            <a:ext cx="179428" cy="878563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018CE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91" name="Text 5"/>
          <p:cNvSpPr txBox="1"/>
          <p:nvPr/>
        </p:nvSpPr>
        <p:spPr>
          <a:xfrm>
            <a:off x="1735097" y="3528417"/>
            <a:ext cx="1814067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Error Handling</a:t>
            </a:r>
          </a:p>
        </p:txBody>
      </p:sp>
      <p:sp>
        <p:nvSpPr>
          <p:cNvPr id="292" name="Text 6"/>
          <p:cNvSpPr txBox="1"/>
          <p:nvPr/>
        </p:nvSpPr>
        <p:spPr>
          <a:xfrm>
            <a:off x="1735097" y="4023955"/>
            <a:ext cx="5484700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Constraint violations tested with custom error messages</a:t>
            </a:r>
          </a:p>
        </p:txBody>
      </p:sp>
      <p:sp>
        <p:nvSpPr>
          <p:cNvPr id="293" name="Shape 7"/>
          <p:cNvSpPr/>
          <p:nvPr/>
        </p:nvSpPr>
        <p:spPr>
          <a:xfrm>
            <a:off x="1555790" y="4646295"/>
            <a:ext cx="179428" cy="878563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DA33B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94" name="Text 8"/>
          <p:cNvSpPr txBox="1"/>
          <p:nvPr/>
        </p:nvSpPr>
        <p:spPr>
          <a:xfrm>
            <a:off x="2094189" y="4646295"/>
            <a:ext cx="2171639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Trigger Validation</a:t>
            </a:r>
          </a:p>
        </p:txBody>
      </p:sp>
      <p:sp>
        <p:nvSpPr>
          <p:cNvPr id="295" name="Text 9"/>
          <p:cNvSpPr txBox="1"/>
          <p:nvPr/>
        </p:nvSpPr>
        <p:spPr>
          <a:xfrm>
            <a:off x="2094190" y="5141833"/>
            <a:ext cx="5229581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Auto treatment validation confirmed on data changes</a:t>
            </a:r>
          </a:p>
        </p:txBody>
      </p:sp>
      <p:sp>
        <p:nvSpPr>
          <p:cNvPr id="296" name="Shape 10"/>
          <p:cNvSpPr/>
          <p:nvPr/>
        </p:nvSpPr>
        <p:spPr>
          <a:xfrm>
            <a:off x="1914881" y="5764172"/>
            <a:ext cx="179428" cy="878563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97" name="Text 11"/>
          <p:cNvSpPr txBox="1"/>
          <p:nvPr/>
        </p:nvSpPr>
        <p:spPr>
          <a:xfrm>
            <a:off x="2453282" y="5764172"/>
            <a:ext cx="2031530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Script Execution</a:t>
            </a:r>
          </a:p>
        </p:txBody>
      </p:sp>
      <p:sp>
        <p:nvSpPr>
          <p:cNvPr id="298" name="Text 12"/>
          <p:cNvSpPr txBox="1"/>
          <p:nvPr/>
        </p:nvSpPr>
        <p:spPr>
          <a:xfrm>
            <a:off x="2453282" y="6259710"/>
            <a:ext cx="5119168" cy="367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views.sql, constraint_testing.sql, v_test_procedure.sql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Text 0"/>
          <p:cNvSpPr txBox="1"/>
          <p:nvPr/>
        </p:nvSpPr>
        <p:spPr>
          <a:xfrm>
            <a:off x="837723" y="1101684"/>
            <a:ext cx="6876828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Version Control with GitHub</a:t>
            </a:r>
          </a:p>
        </p:txBody>
      </p:sp>
      <p:pic>
        <p:nvPicPr>
          <p:cNvPr id="30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07637" y="2284452"/>
            <a:ext cx="2137530" cy="135719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07987" y="2920245"/>
            <a:ext cx="336591" cy="420768"/>
          </a:xfrm>
          <a:prstGeom prst="rect">
            <a:avLst/>
          </a:prstGeom>
          <a:ln w="12700">
            <a:miter lim="400000"/>
          </a:ln>
        </p:spPr>
      </p:pic>
      <p:sp>
        <p:nvSpPr>
          <p:cNvPr id="303" name="Text 1"/>
          <p:cNvSpPr txBox="1"/>
          <p:nvPr/>
        </p:nvSpPr>
        <p:spPr>
          <a:xfrm>
            <a:off x="5384482" y="2523768"/>
            <a:ext cx="3476142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Branch-based Development</a:t>
            </a:r>
          </a:p>
        </p:txBody>
      </p:sp>
      <p:sp>
        <p:nvSpPr>
          <p:cNvPr id="304" name="Text 2"/>
          <p:cNvSpPr txBox="1"/>
          <p:nvPr/>
        </p:nvSpPr>
        <p:spPr>
          <a:xfrm>
            <a:off x="5384482" y="3019306"/>
            <a:ext cx="3369692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Feature branches for parallel work</a:t>
            </a:r>
          </a:p>
        </p:txBody>
      </p:sp>
      <p:sp>
        <p:nvSpPr>
          <p:cNvPr id="305" name="Shape 3"/>
          <p:cNvSpPr/>
          <p:nvPr/>
        </p:nvSpPr>
        <p:spPr>
          <a:xfrm>
            <a:off x="5204936" y="3656290"/>
            <a:ext cx="8527972" cy="15241"/>
          </a:xfrm>
          <a:prstGeom prst="roundRect">
            <a:avLst>
              <a:gd name="adj" fmla="val 50000"/>
            </a:avLst>
          </a:prstGeom>
          <a:solidFill>
            <a:srgbClr val="2D4DF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306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38814" y="3701415"/>
            <a:ext cx="4275059" cy="135719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7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907987" y="4169569"/>
            <a:ext cx="336591" cy="420768"/>
          </a:xfrm>
          <a:prstGeom prst="rect">
            <a:avLst/>
          </a:prstGeom>
          <a:ln w="12700">
            <a:miter lim="400000"/>
          </a:ln>
        </p:spPr>
      </p:pic>
      <p:sp>
        <p:nvSpPr>
          <p:cNvPr id="308" name="Text 4"/>
          <p:cNvSpPr txBox="1"/>
          <p:nvPr/>
        </p:nvSpPr>
        <p:spPr>
          <a:xfrm>
            <a:off x="6453187" y="3940731"/>
            <a:ext cx="2310929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Regular Check-ins</a:t>
            </a:r>
          </a:p>
        </p:txBody>
      </p:sp>
      <p:sp>
        <p:nvSpPr>
          <p:cNvPr id="309" name="Text 5"/>
          <p:cNvSpPr txBox="1"/>
          <p:nvPr/>
        </p:nvSpPr>
        <p:spPr>
          <a:xfrm>
            <a:off x="6453187" y="4436269"/>
            <a:ext cx="4258717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Consistent commits from all team members</a:t>
            </a:r>
          </a:p>
        </p:txBody>
      </p:sp>
      <p:sp>
        <p:nvSpPr>
          <p:cNvPr id="310" name="Shape 6"/>
          <p:cNvSpPr/>
          <p:nvPr/>
        </p:nvSpPr>
        <p:spPr>
          <a:xfrm>
            <a:off x="6273641" y="5073253"/>
            <a:ext cx="7459266" cy="15241"/>
          </a:xfrm>
          <a:prstGeom prst="roundRect">
            <a:avLst>
              <a:gd name="adj" fmla="val 50000"/>
            </a:avLst>
          </a:prstGeom>
          <a:solidFill>
            <a:srgbClr val="018CE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311" name="Image 4" descr="Image 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70109" y="5118377"/>
            <a:ext cx="6412587" cy="1357194"/>
          </a:xfrm>
          <a:prstGeom prst="rect">
            <a:avLst/>
          </a:prstGeom>
          <a:ln w="12700">
            <a:miter lim="400000"/>
          </a:ln>
        </p:spPr>
      </p:pic>
      <p:pic>
        <p:nvPicPr>
          <p:cNvPr id="312" name="Image 5" descr="Image 5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908107" y="5586531"/>
            <a:ext cx="336591" cy="420768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Text 7"/>
          <p:cNvSpPr txBox="1"/>
          <p:nvPr/>
        </p:nvSpPr>
        <p:spPr>
          <a:xfrm>
            <a:off x="7522012" y="5357693"/>
            <a:ext cx="1891966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Documentation</a:t>
            </a:r>
          </a:p>
        </p:txBody>
      </p:sp>
      <p:sp>
        <p:nvSpPr>
          <p:cNvPr id="314" name="Text 8"/>
          <p:cNvSpPr txBox="1"/>
          <p:nvPr/>
        </p:nvSpPr>
        <p:spPr>
          <a:xfrm>
            <a:off x="7522012" y="5853231"/>
            <a:ext cx="3241676" cy="367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Screenshots and logs maintained</a:t>
            </a:r>
          </a:p>
        </p:txBody>
      </p:sp>
      <p:sp>
        <p:nvSpPr>
          <p:cNvPr id="315" name="Text 9"/>
          <p:cNvSpPr txBox="1"/>
          <p:nvPr/>
        </p:nvSpPr>
        <p:spPr>
          <a:xfrm>
            <a:off x="837724" y="6744772"/>
            <a:ext cx="11637925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We maintained project discipline through GitHub. All scripts were versioned and pushed progressively—not last minute.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Text 0"/>
          <p:cNvSpPr txBox="1"/>
          <p:nvPr/>
        </p:nvSpPr>
        <p:spPr>
          <a:xfrm>
            <a:off x="837724" y="2848212"/>
            <a:ext cx="7468552" cy="1385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Healthcare Database System Implementation</a:t>
            </a:r>
          </a:p>
        </p:txBody>
      </p:sp>
      <p:sp>
        <p:nvSpPr>
          <p:cNvPr id="319" name="Text 1"/>
          <p:cNvSpPr txBox="1"/>
          <p:nvPr/>
        </p:nvSpPr>
        <p:spPr>
          <a:xfrm>
            <a:off x="837724" y="4615219"/>
            <a:ext cx="7468552" cy="748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 comprehensive walkthrough of our secure database implementation for healthcare management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Text 0"/>
          <p:cNvSpPr txBox="1"/>
          <p:nvPr/>
        </p:nvSpPr>
        <p:spPr>
          <a:xfrm>
            <a:off x="837724" y="1347549"/>
            <a:ext cx="5197972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Process Flow &amp; DFD</a:t>
            </a:r>
          </a:p>
        </p:txBody>
      </p:sp>
      <p:sp>
        <p:nvSpPr>
          <p:cNvPr id="322" name="Shape 1"/>
          <p:cNvSpPr/>
          <p:nvPr/>
        </p:nvSpPr>
        <p:spPr>
          <a:xfrm>
            <a:off x="837723" y="2410538"/>
            <a:ext cx="179428" cy="878563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23" name="Text 2"/>
          <p:cNvSpPr txBox="1"/>
          <p:nvPr/>
        </p:nvSpPr>
        <p:spPr>
          <a:xfrm>
            <a:off x="1376124" y="2410538"/>
            <a:ext cx="882551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Patient</a:t>
            </a:r>
          </a:p>
        </p:txBody>
      </p:sp>
      <p:sp>
        <p:nvSpPr>
          <p:cNvPr id="324" name="Text 3"/>
          <p:cNvSpPr txBox="1"/>
          <p:nvPr/>
        </p:nvSpPr>
        <p:spPr>
          <a:xfrm>
            <a:off x="1376123" y="2906078"/>
            <a:ext cx="2661261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Registration and data entry</a:t>
            </a:r>
          </a:p>
        </p:txBody>
      </p:sp>
      <p:sp>
        <p:nvSpPr>
          <p:cNvPr id="325" name="Shape 4"/>
          <p:cNvSpPr/>
          <p:nvPr/>
        </p:nvSpPr>
        <p:spPr>
          <a:xfrm>
            <a:off x="1196697" y="3528417"/>
            <a:ext cx="179428" cy="878563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018CE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26" name="Text 5"/>
          <p:cNvSpPr txBox="1"/>
          <p:nvPr/>
        </p:nvSpPr>
        <p:spPr>
          <a:xfrm>
            <a:off x="1735097" y="3528417"/>
            <a:ext cx="535621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Visit</a:t>
            </a:r>
          </a:p>
        </p:txBody>
      </p:sp>
      <p:sp>
        <p:nvSpPr>
          <p:cNvPr id="327" name="Text 6"/>
          <p:cNvSpPr txBox="1"/>
          <p:nvPr/>
        </p:nvSpPr>
        <p:spPr>
          <a:xfrm>
            <a:off x="1735097" y="4023955"/>
            <a:ext cx="4367303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Appointment scheduling and documentation</a:t>
            </a:r>
          </a:p>
        </p:txBody>
      </p:sp>
      <p:sp>
        <p:nvSpPr>
          <p:cNvPr id="328" name="Shape 7"/>
          <p:cNvSpPr/>
          <p:nvPr/>
        </p:nvSpPr>
        <p:spPr>
          <a:xfrm>
            <a:off x="1555790" y="4646295"/>
            <a:ext cx="179428" cy="878563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DA33B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29" name="Text 8"/>
          <p:cNvSpPr txBox="1"/>
          <p:nvPr/>
        </p:nvSpPr>
        <p:spPr>
          <a:xfrm>
            <a:off x="2094189" y="4646295"/>
            <a:ext cx="1275731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Treatment</a:t>
            </a:r>
          </a:p>
        </p:txBody>
      </p:sp>
      <p:sp>
        <p:nvSpPr>
          <p:cNvPr id="330" name="Text 9"/>
          <p:cNvSpPr txBox="1"/>
          <p:nvPr/>
        </p:nvSpPr>
        <p:spPr>
          <a:xfrm>
            <a:off x="2094190" y="5141833"/>
            <a:ext cx="3657956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Medical procedures and prescriptions</a:t>
            </a:r>
          </a:p>
        </p:txBody>
      </p:sp>
      <p:sp>
        <p:nvSpPr>
          <p:cNvPr id="331" name="Shape 10"/>
          <p:cNvSpPr/>
          <p:nvPr/>
        </p:nvSpPr>
        <p:spPr>
          <a:xfrm>
            <a:off x="1914881" y="5764172"/>
            <a:ext cx="179428" cy="878563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32" name="Text 11"/>
          <p:cNvSpPr txBox="1"/>
          <p:nvPr/>
        </p:nvSpPr>
        <p:spPr>
          <a:xfrm>
            <a:off x="2453282" y="5764172"/>
            <a:ext cx="758132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Billing</a:t>
            </a:r>
          </a:p>
        </p:txBody>
      </p:sp>
      <p:sp>
        <p:nvSpPr>
          <p:cNvPr id="333" name="Text 12"/>
          <p:cNvSpPr txBox="1"/>
          <p:nvPr/>
        </p:nvSpPr>
        <p:spPr>
          <a:xfrm>
            <a:off x="2453282" y="6259710"/>
            <a:ext cx="4260089" cy="367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Invoice generation and payment processing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36" name="Text 0"/>
          <p:cNvSpPr txBox="1"/>
          <p:nvPr/>
        </p:nvSpPr>
        <p:spPr>
          <a:xfrm>
            <a:off x="837724" y="1693187"/>
            <a:ext cx="4661545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Project Takeaways</a:t>
            </a:r>
          </a:p>
        </p:txBody>
      </p:sp>
      <p:sp>
        <p:nvSpPr>
          <p:cNvPr id="337" name="Shape 1"/>
          <p:cNvSpPr/>
          <p:nvPr/>
        </p:nvSpPr>
        <p:spPr>
          <a:xfrm>
            <a:off x="837723" y="2756178"/>
            <a:ext cx="3614620" cy="2137887"/>
          </a:xfrm>
          <a:prstGeom prst="roundRect">
            <a:avLst>
              <a:gd name="adj" fmla="val 16796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38" name="Text 2"/>
          <p:cNvSpPr txBox="1"/>
          <p:nvPr/>
        </p:nvSpPr>
        <p:spPr>
          <a:xfrm>
            <a:off x="1099899" y="3018352"/>
            <a:ext cx="2156086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Database Design</a:t>
            </a:r>
          </a:p>
        </p:txBody>
      </p:sp>
      <p:sp>
        <p:nvSpPr>
          <p:cNvPr id="339" name="Text 3"/>
          <p:cNvSpPr txBox="1"/>
          <p:nvPr/>
        </p:nvSpPr>
        <p:spPr>
          <a:xfrm>
            <a:off x="1099899" y="3513892"/>
            <a:ext cx="3090268" cy="748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Clean schema with proper normalization</a:t>
            </a:r>
          </a:p>
        </p:txBody>
      </p:sp>
      <p:sp>
        <p:nvSpPr>
          <p:cNvPr id="340" name="Shape 4"/>
          <p:cNvSpPr/>
          <p:nvPr/>
        </p:nvSpPr>
        <p:spPr>
          <a:xfrm>
            <a:off x="4691657" y="2756178"/>
            <a:ext cx="3614619" cy="2137887"/>
          </a:xfrm>
          <a:prstGeom prst="roundRect">
            <a:avLst>
              <a:gd name="adj" fmla="val 16796"/>
            </a:avLst>
          </a:prstGeom>
          <a:solidFill>
            <a:srgbClr val="F3F3FF"/>
          </a:solidFill>
          <a:ln w="22860">
            <a:solidFill>
              <a:srgbClr val="018CE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41" name="Text 5"/>
          <p:cNvSpPr txBox="1"/>
          <p:nvPr/>
        </p:nvSpPr>
        <p:spPr>
          <a:xfrm>
            <a:off x="4953832" y="3018352"/>
            <a:ext cx="3090268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Security Implementation</a:t>
            </a:r>
          </a:p>
        </p:txBody>
      </p:sp>
      <p:sp>
        <p:nvSpPr>
          <p:cNvPr id="342" name="Text 6"/>
          <p:cNvSpPr txBox="1"/>
          <p:nvPr/>
        </p:nvSpPr>
        <p:spPr>
          <a:xfrm>
            <a:off x="4953832" y="3865839"/>
            <a:ext cx="3090268" cy="748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Secured procedures with role-based access</a:t>
            </a:r>
          </a:p>
        </p:txBody>
      </p:sp>
      <p:sp>
        <p:nvSpPr>
          <p:cNvPr id="343" name="Shape 7"/>
          <p:cNvSpPr/>
          <p:nvPr/>
        </p:nvSpPr>
        <p:spPr>
          <a:xfrm>
            <a:off x="837723" y="5133380"/>
            <a:ext cx="7468554" cy="1402914"/>
          </a:xfrm>
          <a:prstGeom prst="roundRect">
            <a:avLst>
              <a:gd name="adj" fmla="val 25595"/>
            </a:avLst>
          </a:prstGeom>
          <a:solidFill>
            <a:srgbClr val="F3F3FF"/>
          </a:solidFill>
          <a:ln w="22860">
            <a:solidFill>
              <a:srgbClr val="DA33B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44" name="Text 8"/>
          <p:cNvSpPr txBox="1"/>
          <p:nvPr/>
        </p:nvSpPr>
        <p:spPr>
          <a:xfrm>
            <a:off x="1099899" y="5395555"/>
            <a:ext cx="2264681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Quality Assurance</a:t>
            </a:r>
          </a:p>
        </p:txBody>
      </p:sp>
      <p:sp>
        <p:nvSpPr>
          <p:cNvPr id="345" name="Text 9"/>
          <p:cNvSpPr txBox="1"/>
          <p:nvPr/>
        </p:nvSpPr>
        <p:spPr>
          <a:xfrm>
            <a:off x="1099899" y="5891093"/>
            <a:ext cx="4059149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Fully tested scripts and validation reports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Text 0"/>
          <p:cNvSpPr txBox="1"/>
          <p:nvPr/>
        </p:nvSpPr>
        <p:spPr>
          <a:xfrm>
            <a:off x="651152" y="659367"/>
            <a:ext cx="2795787" cy="536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300"/>
              </a:lnSpc>
              <a:defRPr sz="3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REFRENCES:</a:t>
            </a:r>
          </a:p>
        </p:txBody>
      </p:sp>
      <p:sp>
        <p:nvSpPr>
          <p:cNvPr id="348" name="Text 1"/>
          <p:cNvSpPr txBox="1"/>
          <p:nvPr/>
        </p:nvSpPr>
        <p:spPr>
          <a:xfrm>
            <a:off x="651152" y="1578649"/>
            <a:ext cx="13328095" cy="866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300"/>
              </a:lnSpc>
              <a:buSzPct val="100000"/>
              <a:buAutoNum type="arabicPeriod" startAt="1"/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pPr>
            <a:r>
              <a:t>EHR Impact on Care Quality Paolo Campanella, Emanuela Lovato, Claudio Marone, Lucia Fallacara, Agostino Mancuso, Walter Ricciardi, Maria Lucia Specchia, The impact of electronic health records on healthcare quality: a systematic review and meta-analysis, European Journal of Public Health, Volume 26, Issue 1, February 2016, Pages 60– 64, 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https://doi.org/10.1093/eurpub/ckv122</a:t>
            </a:r>
          </a:p>
        </p:txBody>
      </p:sp>
      <p:sp>
        <p:nvSpPr>
          <p:cNvPr id="349" name="Text 2"/>
          <p:cNvSpPr txBox="1"/>
          <p:nvPr/>
        </p:nvSpPr>
        <p:spPr>
          <a:xfrm>
            <a:off x="651152" y="2536626"/>
            <a:ext cx="13328095" cy="574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300"/>
              </a:lnSpc>
              <a:buSzPct val="100000"/>
              <a:buAutoNum type="arabicPeriod" startAt="2"/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pPr>
            <a:r>
              <a:t>AI &amp; RPA-Driven Workflow Automation • Sharma V. “Automating Complex Healthcare Workflows with AI and RPA: A New Era of Efficiency” (Feb 2023). International Journal of Leading Research and Publication, Vol 4 Issue 2. 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 invalidUrl="" action="" tgtFrame="" tooltip="" history="1" highlightClick="0" endSnd="0"/>
              </a:rPr>
              <a:t>https://www.ijlrp.com/research-paper.php?id=1249</a:t>
            </a:r>
            <a:r>
              <a:t> IJLRP</a:t>
            </a:r>
          </a:p>
        </p:txBody>
      </p:sp>
      <p:sp>
        <p:nvSpPr>
          <p:cNvPr id="350" name="Text 3"/>
          <p:cNvSpPr txBox="1"/>
          <p:nvPr/>
        </p:nvSpPr>
        <p:spPr>
          <a:xfrm>
            <a:off x="651152" y="3196946"/>
            <a:ext cx="13328095" cy="574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300"/>
              </a:lnSpc>
              <a:buSzPct val="100000"/>
              <a:buAutoNum type="arabicPeriod" startAt="3"/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pPr>
            <a:r>
              <a:t>Policy &amp; Background Report • Office of the National Coordinator for Health IT. “Health IT Workflow Automation – Background Report” (July 2021). U.S. Department of Health and Human Services. 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4" invalidUrl="" action="" tgtFrame="" tooltip="" history="1" highlightClick="0" endSnd="0"/>
              </a:rPr>
              <a:t>https://www.healthit.gov/sites/default/files/topiclanding/2021-</a:t>
            </a:r>
            <a:r>
              <a:t> 07/Workflow_Automation_Background_Report_FINAL.pdf HealthIT.gov</a:t>
            </a:r>
          </a:p>
        </p:txBody>
      </p:sp>
      <p:sp>
        <p:nvSpPr>
          <p:cNvPr id="351" name="Text 4"/>
          <p:cNvSpPr txBox="1"/>
          <p:nvPr/>
        </p:nvSpPr>
        <p:spPr>
          <a:xfrm>
            <a:off x="651152" y="3857268"/>
            <a:ext cx="13328095" cy="574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300"/>
              </a:lnSpc>
              <a:buSzPct val="100000"/>
              <a:buAutoNum type="arabicPeriod" startAt="4"/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pPr>
            <a:r>
              <a:t>RPA in Healthcare • Lahane K.K., Sutar A.A. “AUTOMATION IN HEALTHCARE USING RPA” (Jan 2021). International Research Journal of Modernization in Engineering, Technology and Science, Vol 3 Issue 1. 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5" invalidUrl="" action="" tgtFrame="" tooltip="" history="1" highlightClick="0" endSnd="0"/>
              </a:rPr>
              <a:t>https://www.irjmets.com/uploadedfiles/paper/volume3/issue_1_january_202</a:t>
            </a:r>
            <a:r>
              <a:t>1/5962/1628083245.pdf IRJMETS</a:t>
            </a:r>
          </a:p>
        </p:txBody>
      </p:sp>
      <p:sp>
        <p:nvSpPr>
          <p:cNvPr id="352" name="Text 5"/>
          <p:cNvSpPr txBox="1"/>
          <p:nvPr/>
        </p:nvSpPr>
        <p:spPr>
          <a:xfrm>
            <a:off x="651152" y="4517587"/>
            <a:ext cx="13328095" cy="574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300"/>
              </a:lnSpc>
              <a:buSzPct val="100000"/>
              <a:buAutoNum type="arabicPeriod" startAt="5"/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pPr>
            <a:r>
              <a:t>IoT &amp; AI-Enhanced Scheduling • IJCRT Research Team. “Enhancing Doctor Appointment Scheduling Using IoT And AI” (Mar 2024). International Journal of Creative Research Thoughts, Vol 12 Issue 3. 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6" invalidUrl="" action="" tgtFrame="" tooltip="" history="1" highlightClick="0" endSnd="0"/>
              </a:rPr>
              <a:t>https://ijcrt.org/papers/IJCRT24A3362.pdf</a:t>
            </a:r>
            <a:r>
              <a:t> IJCRT</a:t>
            </a:r>
          </a:p>
        </p:txBody>
      </p:sp>
      <p:sp>
        <p:nvSpPr>
          <p:cNvPr id="353" name="Text 6"/>
          <p:cNvSpPr txBox="1"/>
          <p:nvPr/>
        </p:nvSpPr>
        <p:spPr>
          <a:xfrm>
            <a:off x="8943498" y="5391982"/>
            <a:ext cx="5035749" cy="10723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8600"/>
              </a:lnSpc>
              <a:defRPr sz="68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Text 0"/>
          <p:cNvSpPr txBox="1"/>
          <p:nvPr/>
        </p:nvSpPr>
        <p:spPr>
          <a:xfrm>
            <a:off x="837724" y="1707831"/>
            <a:ext cx="5188967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Welcome to H.E.A.L.</a:t>
            </a:r>
          </a:p>
        </p:txBody>
      </p:sp>
      <p:sp>
        <p:nvSpPr>
          <p:cNvPr id="165" name="Text 1"/>
          <p:cNvSpPr txBox="1"/>
          <p:nvPr/>
        </p:nvSpPr>
        <p:spPr>
          <a:xfrm>
            <a:off x="837724" y="2770822"/>
            <a:ext cx="7106616" cy="367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 healthcare database system designed to streamline hospital processes.</a:t>
            </a:r>
          </a:p>
        </p:txBody>
      </p:sp>
      <p:sp>
        <p:nvSpPr>
          <p:cNvPr id="166" name="Text 2"/>
          <p:cNvSpPr txBox="1"/>
          <p:nvPr/>
        </p:nvSpPr>
        <p:spPr>
          <a:xfrm>
            <a:off x="837724" y="3423046"/>
            <a:ext cx="6283427" cy="367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Built with a secure, scalable Oracle-based database architecture.</a:t>
            </a:r>
          </a:p>
        </p:txBody>
      </p:sp>
      <p:pic>
        <p:nvPicPr>
          <p:cNvPr id="167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7723" y="4075271"/>
            <a:ext cx="562452" cy="562452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Text 3"/>
          <p:cNvSpPr txBox="1"/>
          <p:nvPr/>
        </p:nvSpPr>
        <p:spPr>
          <a:xfrm>
            <a:off x="837723" y="4877037"/>
            <a:ext cx="2171639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Secure Database</a:t>
            </a:r>
          </a:p>
        </p:txBody>
      </p:sp>
      <p:sp>
        <p:nvSpPr>
          <p:cNvPr id="169" name="Text 4"/>
          <p:cNvSpPr txBox="1"/>
          <p:nvPr/>
        </p:nvSpPr>
        <p:spPr>
          <a:xfrm>
            <a:off x="837723" y="5372575"/>
            <a:ext cx="2250163" cy="1129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Oracle-based system with robust security protocols</a:t>
            </a:r>
          </a:p>
        </p:txBody>
      </p:sp>
      <p:pic>
        <p:nvPicPr>
          <p:cNvPr id="170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46858" y="4075271"/>
            <a:ext cx="562452" cy="562452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Text 5"/>
          <p:cNvSpPr txBox="1"/>
          <p:nvPr/>
        </p:nvSpPr>
        <p:spPr>
          <a:xfrm>
            <a:off x="3446858" y="4877037"/>
            <a:ext cx="2202335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Healthcare Focus</a:t>
            </a:r>
          </a:p>
        </p:txBody>
      </p:sp>
      <p:sp>
        <p:nvSpPr>
          <p:cNvPr id="172" name="Text 6"/>
          <p:cNvSpPr txBox="1"/>
          <p:nvPr/>
        </p:nvSpPr>
        <p:spPr>
          <a:xfrm>
            <a:off x="3446858" y="5372575"/>
            <a:ext cx="2250164" cy="748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Tailored for medical facility workflows</a:t>
            </a:r>
          </a:p>
        </p:txBody>
      </p:sp>
      <p:pic>
        <p:nvPicPr>
          <p:cNvPr id="173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55995" y="4075271"/>
            <a:ext cx="562571" cy="562571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Text 7"/>
          <p:cNvSpPr txBox="1"/>
          <p:nvPr/>
        </p:nvSpPr>
        <p:spPr>
          <a:xfrm>
            <a:off x="6055995" y="4877156"/>
            <a:ext cx="2250282" cy="681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Streamlined Processes</a:t>
            </a:r>
          </a:p>
        </p:txBody>
      </p:sp>
      <p:sp>
        <p:nvSpPr>
          <p:cNvPr id="175" name="Text 8"/>
          <p:cNvSpPr txBox="1"/>
          <p:nvPr/>
        </p:nvSpPr>
        <p:spPr>
          <a:xfrm>
            <a:off x="6055995" y="5724643"/>
            <a:ext cx="2250282" cy="748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Automation of critical administrative tasks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Text 0"/>
          <p:cNvSpPr txBox="1"/>
          <p:nvPr/>
        </p:nvSpPr>
        <p:spPr>
          <a:xfrm>
            <a:off x="779382" y="953214"/>
            <a:ext cx="6871297" cy="637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100"/>
              </a:lnSpc>
              <a:defRPr sz="41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Problem Statement - H.E.A.L.</a:t>
            </a:r>
          </a:p>
        </p:txBody>
      </p:sp>
      <p:sp>
        <p:nvSpPr>
          <p:cNvPr id="179" name="Shape 1"/>
          <p:cNvSpPr/>
          <p:nvPr/>
        </p:nvSpPr>
        <p:spPr>
          <a:xfrm>
            <a:off x="779382" y="1942147"/>
            <a:ext cx="7585235" cy="2733914"/>
          </a:xfrm>
          <a:prstGeom prst="roundRect">
            <a:avLst>
              <a:gd name="adj" fmla="val 12219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80" name="Text 2"/>
          <p:cNvSpPr txBox="1"/>
          <p:nvPr/>
        </p:nvSpPr>
        <p:spPr>
          <a:xfrm>
            <a:off x="1024890" y="2187654"/>
            <a:ext cx="2332807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Inefficient Workflows</a:t>
            </a:r>
          </a:p>
        </p:txBody>
      </p:sp>
      <p:sp>
        <p:nvSpPr>
          <p:cNvPr id="181" name="Text 3"/>
          <p:cNvSpPr txBox="1"/>
          <p:nvPr/>
        </p:nvSpPr>
        <p:spPr>
          <a:xfrm>
            <a:off x="1024890" y="2648783"/>
            <a:ext cx="7094219" cy="1410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Healthcare facilities often struggle with inefficient administrative workflows, fragmented patient records, delayed billing processes, and limited role-based access to sensitive medical data. These inefficiencies increase operational costs and impact patient care, data security, and overall hospital productivity.</a:t>
            </a:r>
          </a:p>
        </p:txBody>
      </p:sp>
      <p:sp>
        <p:nvSpPr>
          <p:cNvPr id="182" name="Shape 4"/>
          <p:cNvSpPr/>
          <p:nvPr/>
        </p:nvSpPr>
        <p:spPr>
          <a:xfrm>
            <a:off x="779382" y="4898707"/>
            <a:ext cx="7585235" cy="2377560"/>
          </a:xfrm>
          <a:prstGeom prst="roundRect">
            <a:avLst>
              <a:gd name="adj" fmla="val 14051"/>
            </a:avLst>
          </a:prstGeom>
          <a:solidFill>
            <a:srgbClr val="F3F3FF"/>
          </a:solidFill>
          <a:ln w="22860">
            <a:solidFill>
              <a:srgbClr val="018CE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83" name="Text 5"/>
          <p:cNvSpPr txBox="1"/>
          <p:nvPr/>
        </p:nvSpPr>
        <p:spPr>
          <a:xfrm>
            <a:off x="1024890" y="5144213"/>
            <a:ext cx="1438846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The Solution</a:t>
            </a:r>
          </a:p>
        </p:txBody>
      </p:sp>
      <p:sp>
        <p:nvSpPr>
          <p:cNvPr id="184" name="Text 6"/>
          <p:cNvSpPr txBox="1"/>
          <p:nvPr/>
        </p:nvSpPr>
        <p:spPr>
          <a:xfrm>
            <a:off x="1024890" y="5605343"/>
            <a:ext cx="7094219" cy="1410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There is a critical need for a centralized, secure, and automated database system that can streamline core healthcare operations like patient registration, appointment scheduling, treatment tracking, and billing - while maintaining strict access control for different user roles.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 0"/>
          <p:cNvSpPr txBox="1"/>
          <p:nvPr/>
        </p:nvSpPr>
        <p:spPr>
          <a:xfrm>
            <a:off x="837723" y="2204798"/>
            <a:ext cx="6938765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Team Roles &amp; Contributions</a:t>
            </a:r>
          </a:p>
        </p:txBody>
      </p:sp>
      <p:sp>
        <p:nvSpPr>
          <p:cNvPr id="187" name="Shape 1"/>
          <p:cNvSpPr/>
          <p:nvPr/>
        </p:nvSpPr>
        <p:spPr>
          <a:xfrm>
            <a:off x="837723" y="3267788"/>
            <a:ext cx="12954953" cy="2757012"/>
          </a:xfrm>
          <a:prstGeom prst="roundRect">
            <a:avLst>
              <a:gd name="adj" fmla="val 13024"/>
            </a:avLst>
          </a:prstGeom>
          <a:ln w="7620">
            <a:solidFill>
              <a:srgbClr val="000000">
                <a:alpha val="8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88" name="Shape 2"/>
          <p:cNvSpPr/>
          <p:nvPr/>
        </p:nvSpPr>
        <p:spPr>
          <a:xfrm>
            <a:off x="845343" y="3275408"/>
            <a:ext cx="12939715" cy="685444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9" name="Text 3"/>
          <p:cNvSpPr txBox="1"/>
          <p:nvPr/>
        </p:nvSpPr>
        <p:spPr>
          <a:xfrm>
            <a:off x="1084778" y="3426619"/>
            <a:ext cx="1386587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Team Member</a:t>
            </a:r>
          </a:p>
        </p:txBody>
      </p:sp>
      <p:sp>
        <p:nvSpPr>
          <p:cNvPr id="190" name="Text 4"/>
          <p:cNvSpPr txBox="1"/>
          <p:nvPr/>
        </p:nvSpPr>
        <p:spPr>
          <a:xfrm>
            <a:off x="5881449" y="3426619"/>
            <a:ext cx="1331723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Contributions</a:t>
            </a:r>
          </a:p>
        </p:txBody>
      </p:sp>
      <p:sp>
        <p:nvSpPr>
          <p:cNvPr id="191" name="Shape 5"/>
          <p:cNvSpPr/>
          <p:nvPr/>
        </p:nvSpPr>
        <p:spPr>
          <a:xfrm>
            <a:off x="845343" y="3960852"/>
            <a:ext cx="12939715" cy="685444"/>
          </a:xfrm>
          <a:prstGeom prst="rect">
            <a:avLst/>
          </a:prstGeom>
          <a:solidFill>
            <a:srgbClr val="000000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2" name="Text 6"/>
          <p:cNvSpPr txBox="1"/>
          <p:nvPr/>
        </p:nvSpPr>
        <p:spPr>
          <a:xfrm>
            <a:off x="1084778" y="4112062"/>
            <a:ext cx="1312749" cy="367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Darshan Patil</a:t>
            </a:r>
          </a:p>
        </p:txBody>
      </p:sp>
      <p:sp>
        <p:nvSpPr>
          <p:cNvPr id="193" name="Text 7"/>
          <p:cNvSpPr txBox="1"/>
          <p:nvPr/>
        </p:nvSpPr>
        <p:spPr>
          <a:xfrm>
            <a:off x="5881449" y="4112062"/>
            <a:ext cx="3607664" cy="367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Package, indexes, procedures, merges</a:t>
            </a:r>
          </a:p>
        </p:txBody>
      </p:sp>
      <p:sp>
        <p:nvSpPr>
          <p:cNvPr id="194" name="Shape 8"/>
          <p:cNvSpPr/>
          <p:nvPr/>
        </p:nvSpPr>
        <p:spPr>
          <a:xfrm>
            <a:off x="845343" y="4646295"/>
            <a:ext cx="12939715" cy="685444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5" name="Text 9"/>
          <p:cNvSpPr txBox="1"/>
          <p:nvPr/>
        </p:nvSpPr>
        <p:spPr>
          <a:xfrm>
            <a:off x="1084778" y="4797504"/>
            <a:ext cx="1514374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Shreyash Yadav</a:t>
            </a:r>
          </a:p>
        </p:txBody>
      </p:sp>
      <p:sp>
        <p:nvSpPr>
          <p:cNvPr id="196" name="Text 10"/>
          <p:cNvSpPr txBox="1"/>
          <p:nvPr/>
        </p:nvSpPr>
        <p:spPr>
          <a:xfrm>
            <a:off x="5881449" y="4797504"/>
            <a:ext cx="3958108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View test cases, role enforcement, grants</a:t>
            </a:r>
          </a:p>
        </p:txBody>
      </p:sp>
      <p:sp>
        <p:nvSpPr>
          <p:cNvPr id="197" name="Shape 11"/>
          <p:cNvSpPr/>
          <p:nvPr/>
        </p:nvSpPr>
        <p:spPr>
          <a:xfrm>
            <a:off x="845343" y="5331738"/>
            <a:ext cx="12939715" cy="685444"/>
          </a:xfrm>
          <a:prstGeom prst="rect">
            <a:avLst/>
          </a:prstGeom>
          <a:solidFill>
            <a:srgbClr val="000000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8" name="Text 12"/>
          <p:cNvSpPr txBox="1"/>
          <p:nvPr/>
        </p:nvSpPr>
        <p:spPr>
          <a:xfrm>
            <a:off x="1084778" y="5482947"/>
            <a:ext cx="1589583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Samarth Bhogte</a:t>
            </a:r>
          </a:p>
        </p:txBody>
      </p:sp>
      <p:sp>
        <p:nvSpPr>
          <p:cNvPr id="199" name="Text 13"/>
          <p:cNvSpPr txBox="1"/>
          <p:nvPr/>
        </p:nvSpPr>
        <p:spPr>
          <a:xfrm>
            <a:off x="5881449" y="5482947"/>
            <a:ext cx="4577157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Views, constraint testing, triggers, user creation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Text 0"/>
          <p:cNvSpPr txBox="1"/>
          <p:nvPr/>
        </p:nvSpPr>
        <p:spPr>
          <a:xfrm>
            <a:off x="837724" y="1932861"/>
            <a:ext cx="4297834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Project Summary</a:t>
            </a:r>
          </a:p>
        </p:txBody>
      </p:sp>
      <p:sp>
        <p:nvSpPr>
          <p:cNvPr id="203" name="Shape 1"/>
          <p:cNvSpPr/>
          <p:nvPr/>
        </p:nvSpPr>
        <p:spPr>
          <a:xfrm>
            <a:off x="837723" y="3265051"/>
            <a:ext cx="538521" cy="538521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204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7974" y="3323033"/>
            <a:ext cx="337900" cy="422435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Text 2"/>
          <p:cNvSpPr txBox="1"/>
          <p:nvPr/>
        </p:nvSpPr>
        <p:spPr>
          <a:xfrm>
            <a:off x="1615559" y="3265051"/>
            <a:ext cx="1053356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Purpose</a:t>
            </a:r>
          </a:p>
        </p:txBody>
      </p:sp>
      <p:sp>
        <p:nvSpPr>
          <p:cNvPr id="206" name="Text 3"/>
          <p:cNvSpPr txBox="1"/>
          <p:nvPr/>
        </p:nvSpPr>
        <p:spPr>
          <a:xfrm>
            <a:off x="1615559" y="3760589"/>
            <a:ext cx="2836784" cy="1129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Automate healthcare workflows for improved efficiency</a:t>
            </a:r>
          </a:p>
        </p:txBody>
      </p:sp>
      <p:sp>
        <p:nvSpPr>
          <p:cNvPr id="207" name="Shape 4"/>
          <p:cNvSpPr/>
          <p:nvPr/>
        </p:nvSpPr>
        <p:spPr>
          <a:xfrm>
            <a:off x="4691657" y="3265051"/>
            <a:ext cx="538521" cy="538521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018CE1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208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791907" y="3323033"/>
            <a:ext cx="337900" cy="422435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Text 5"/>
          <p:cNvSpPr txBox="1"/>
          <p:nvPr/>
        </p:nvSpPr>
        <p:spPr>
          <a:xfrm>
            <a:off x="5469492" y="3265051"/>
            <a:ext cx="1115295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Features</a:t>
            </a:r>
          </a:p>
        </p:txBody>
      </p:sp>
      <p:sp>
        <p:nvSpPr>
          <p:cNvPr id="210" name="Text 6"/>
          <p:cNvSpPr txBox="1"/>
          <p:nvPr/>
        </p:nvSpPr>
        <p:spPr>
          <a:xfrm>
            <a:off x="5469492" y="3760589"/>
            <a:ext cx="2836784" cy="748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Registration, Appointments, Treatment, Billing</a:t>
            </a:r>
          </a:p>
        </p:txBody>
      </p:sp>
      <p:sp>
        <p:nvSpPr>
          <p:cNvPr id="211" name="Shape 7"/>
          <p:cNvSpPr/>
          <p:nvPr/>
        </p:nvSpPr>
        <p:spPr>
          <a:xfrm>
            <a:off x="837723" y="5418177"/>
            <a:ext cx="538521" cy="538521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DA33BF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212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37974" y="5476161"/>
            <a:ext cx="337900" cy="422435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Text 8"/>
          <p:cNvSpPr txBox="1"/>
          <p:nvPr/>
        </p:nvSpPr>
        <p:spPr>
          <a:xfrm>
            <a:off x="1615559" y="5418177"/>
            <a:ext cx="1379278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Tech Stack</a:t>
            </a:r>
          </a:p>
        </p:txBody>
      </p:sp>
      <p:sp>
        <p:nvSpPr>
          <p:cNvPr id="214" name="Text 9"/>
          <p:cNvSpPr txBox="1"/>
          <p:nvPr/>
        </p:nvSpPr>
        <p:spPr>
          <a:xfrm>
            <a:off x="1615558" y="5913715"/>
            <a:ext cx="2680463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Oracle SQL, PL/SQL, GitHub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ext 0"/>
          <p:cNvSpPr txBox="1"/>
          <p:nvPr/>
        </p:nvSpPr>
        <p:spPr>
          <a:xfrm>
            <a:off x="418862" y="329088"/>
            <a:ext cx="3258406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Logical &amp; Physical Models</a:t>
            </a:r>
          </a:p>
        </p:txBody>
      </p:sp>
      <p:sp>
        <p:nvSpPr>
          <p:cNvPr id="217" name="Shape 1"/>
          <p:cNvSpPr/>
          <p:nvPr/>
        </p:nvSpPr>
        <p:spPr>
          <a:xfrm>
            <a:off x="418861" y="860465"/>
            <a:ext cx="4517828" cy="693778"/>
          </a:xfrm>
          <a:prstGeom prst="roundRect">
            <a:avLst>
              <a:gd name="adj" fmla="val 25878"/>
            </a:avLst>
          </a:prstGeom>
          <a:solidFill>
            <a:srgbClr val="F3F3FF"/>
          </a:solidFill>
          <a:ln w="762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18" name="Text 2"/>
          <p:cNvSpPr txBox="1"/>
          <p:nvPr/>
        </p:nvSpPr>
        <p:spPr>
          <a:xfrm>
            <a:off x="546139" y="987743"/>
            <a:ext cx="773480" cy="164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300"/>
              </a:lnSpc>
              <a:defRPr sz="11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ER Diagram</a:t>
            </a:r>
          </a:p>
        </p:txBody>
      </p:sp>
      <p:sp>
        <p:nvSpPr>
          <p:cNvPr id="219" name="Text 3"/>
          <p:cNvSpPr txBox="1"/>
          <p:nvPr/>
        </p:nvSpPr>
        <p:spPr>
          <a:xfrm>
            <a:off x="546139" y="1235511"/>
            <a:ext cx="2562849" cy="183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500"/>
              </a:lnSpc>
              <a:defRPr sz="9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Complete with primary and foreign key relationships</a:t>
            </a:r>
          </a:p>
        </p:txBody>
      </p:sp>
      <p:sp>
        <p:nvSpPr>
          <p:cNvPr id="220" name="Shape 4"/>
          <p:cNvSpPr/>
          <p:nvPr/>
        </p:nvSpPr>
        <p:spPr>
          <a:xfrm>
            <a:off x="5056346" y="860465"/>
            <a:ext cx="4517827" cy="693778"/>
          </a:xfrm>
          <a:prstGeom prst="roundRect">
            <a:avLst>
              <a:gd name="adj" fmla="val 25878"/>
            </a:avLst>
          </a:prstGeom>
          <a:solidFill>
            <a:srgbClr val="F3F3FF"/>
          </a:solidFill>
          <a:ln w="7620">
            <a:solidFill>
              <a:srgbClr val="018CE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21" name="Text 5"/>
          <p:cNvSpPr txBox="1"/>
          <p:nvPr/>
        </p:nvSpPr>
        <p:spPr>
          <a:xfrm>
            <a:off x="5183623" y="987743"/>
            <a:ext cx="866727" cy="164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300"/>
              </a:lnSpc>
              <a:defRPr sz="11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Normalization</a:t>
            </a:r>
          </a:p>
        </p:txBody>
      </p:sp>
      <p:sp>
        <p:nvSpPr>
          <p:cNvPr id="222" name="Text 6"/>
          <p:cNvSpPr txBox="1"/>
          <p:nvPr/>
        </p:nvSpPr>
        <p:spPr>
          <a:xfrm>
            <a:off x="5183623" y="1235511"/>
            <a:ext cx="2782305" cy="183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500"/>
              </a:lnSpc>
              <a:defRPr sz="9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Data normalized from UNF to BCNF for optimal structure</a:t>
            </a:r>
          </a:p>
        </p:txBody>
      </p:sp>
      <p:sp>
        <p:nvSpPr>
          <p:cNvPr id="223" name="Shape 7"/>
          <p:cNvSpPr/>
          <p:nvPr/>
        </p:nvSpPr>
        <p:spPr>
          <a:xfrm>
            <a:off x="9693830" y="860465"/>
            <a:ext cx="4517828" cy="693778"/>
          </a:xfrm>
          <a:prstGeom prst="roundRect">
            <a:avLst>
              <a:gd name="adj" fmla="val 25878"/>
            </a:avLst>
          </a:prstGeom>
          <a:solidFill>
            <a:srgbClr val="F3F3FF"/>
          </a:solidFill>
          <a:ln w="7620">
            <a:solidFill>
              <a:srgbClr val="DA33B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24" name="Text 8"/>
          <p:cNvSpPr txBox="1"/>
          <p:nvPr/>
        </p:nvSpPr>
        <p:spPr>
          <a:xfrm>
            <a:off x="9821108" y="987743"/>
            <a:ext cx="967818" cy="164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300"/>
              </a:lnSpc>
              <a:defRPr sz="11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Implementation</a:t>
            </a:r>
          </a:p>
        </p:txBody>
      </p:sp>
      <p:sp>
        <p:nvSpPr>
          <p:cNvPr id="225" name="Text 9"/>
          <p:cNvSpPr txBox="1"/>
          <p:nvPr/>
        </p:nvSpPr>
        <p:spPr>
          <a:xfrm>
            <a:off x="9821108" y="1235511"/>
            <a:ext cx="2526615" cy="183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500"/>
              </a:lnSpc>
              <a:defRPr sz="9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Datatypes and constraints defined for data integrity</a:t>
            </a:r>
          </a:p>
        </p:txBody>
      </p:sp>
      <p:sp>
        <p:nvSpPr>
          <p:cNvPr id="226" name="REFRENCES:"/>
          <p:cNvSpPr txBox="1"/>
          <p:nvPr/>
        </p:nvSpPr>
        <p:spPr>
          <a:xfrm>
            <a:off x="6937059" y="6977935"/>
            <a:ext cx="101028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spcBef>
                <a:spcPts val="1200"/>
              </a:spcBef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REFRENCES:</a:t>
            </a:r>
          </a:p>
        </p:txBody>
      </p:sp>
      <p:grpSp>
        <p:nvGrpSpPr>
          <p:cNvPr id="229" name="Image Gallery"/>
          <p:cNvGrpSpPr/>
          <p:nvPr/>
        </p:nvGrpSpPr>
        <p:grpSpPr>
          <a:xfrm>
            <a:off x="1338317" y="1747041"/>
            <a:ext cx="11953766" cy="6896750"/>
            <a:chOff x="0" y="0"/>
            <a:chExt cx="11953765" cy="6896749"/>
          </a:xfrm>
        </p:grpSpPr>
        <p:pic>
          <p:nvPicPr>
            <p:cNvPr id="227" name="NEW F ERD (1)-1.png" descr="NEW F ERD (1)-1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1920581" y="0"/>
              <a:ext cx="8112603" cy="642650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8" name="Caption"/>
            <p:cNvSpPr/>
            <p:nvPr/>
          </p:nvSpPr>
          <p:spPr>
            <a:xfrm>
              <a:off x="0" y="6502702"/>
              <a:ext cx="11953766" cy="3940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9976" y="1401603"/>
            <a:ext cx="6276857" cy="54262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70249" y="937522"/>
            <a:ext cx="4614029" cy="597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 0"/>
          <p:cNvSpPr txBox="1"/>
          <p:nvPr/>
        </p:nvSpPr>
        <p:spPr>
          <a:xfrm>
            <a:off x="837723" y="1709738"/>
            <a:ext cx="6844904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Schema &amp; Object Overview</a:t>
            </a:r>
          </a:p>
        </p:txBody>
      </p:sp>
      <p:sp>
        <p:nvSpPr>
          <p:cNvPr id="235" name="Text 1"/>
          <p:cNvSpPr txBox="1"/>
          <p:nvPr/>
        </p:nvSpPr>
        <p:spPr>
          <a:xfrm>
            <a:off x="4322206" y="3270289"/>
            <a:ext cx="820342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Tables</a:t>
            </a:r>
          </a:p>
        </p:txBody>
      </p:sp>
      <p:sp>
        <p:nvSpPr>
          <p:cNvPr id="236" name="Text 2"/>
          <p:cNvSpPr txBox="1"/>
          <p:nvPr/>
        </p:nvSpPr>
        <p:spPr>
          <a:xfrm>
            <a:off x="1979282" y="3765827"/>
            <a:ext cx="3163266" cy="367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With constraints (PK, FK, CHECK)</a:t>
            </a:r>
          </a:p>
        </p:txBody>
      </p:sp>
      <p:pic>
        <p:nvPicPr>
          <p:cNvPr id="23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01521" y="2892504"/>
            <a:ext cx="3627359" cy="3627359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hape 3"/>
          <p:cNvSpPr/>
          <p:nvPr/>
        </p:nvSpPr>
        <p:spPr>
          <a:xfrm>
            <a:off x="5603676" y="3380899"/>
            <a:ext cx="598409" cy="598409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239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68221" y="3511748"/>
            <a:ext cx="269201" cy="3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Text 4"/>
          <p:cNvSpPr txBox="1"/>
          <p:nvPr/>
        </p:nvSpPr>
        <p:spPr>
          <a:xfrm>
            <a:off x="9487852" y="2938104"/>
            <a:ext cx="1798242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Users &amp; Roles</a:t>
            </a:r>
          </a:p>
        </p:txBody>
      </p:sp>
      <p:sp>
        <p:nvSpPr>
          <p:cNvPr id="241" name="Text 5"/>
          <p:cNvSpPr txBox="1"/>
          <p:nvPr/>
        </p:nvSpPr>
        <p:spPr>
          <a:xfrm>
            <a:off x="9487852" y="3433643"/>
            <a:ext cx="1886993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RBAC implemented</a:t>
            </a:r>
          </a:p>
        </p:txBody>
      </p:sp>
      <p:pic>
        <p:nvPicPr>
          <p:cNvPr id="242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01521" y="2892504"/>
            <a:ext cx="3627359" cy="3627359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Shape 6"/>
          <p:cNvSpPr/>
          <p:nvPr/>
        </p:nvSpPr>
        <p:spPr>
          <a:xfrm>
            <a:off x="7555348" y="2746653"/>
            <a:ext cx="598409" cy="598409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018CE1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244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719893" y="2877503"/>
            <a:ext cx="269201" cy="3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Text 7"/>
          <p:cNvSpPr txBox="1"/>
          <p:nvPr/>
        </p:nvSpPr>
        <p:spPr>
          <a:xfrm>
            <a:off x="9607629" y="4266843"/>
            <a:ext cx="753083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Views</a:t>
            </a:r>
          </a:p>
        </p:txBody>
      </p:sp>
      <p:sp>
        <p:nvSpPr>
          <p:cNvPr id="246" name="Text 8"/>
          <p:cNvSpPr txBox="1"/>
          <p:nvPr/>
        </p:nvSpPr>
        <p:spPr>
          <a:xfrm>
            <a:off x="9607629" y="4762381"/>
            <a:ext cx="3938220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Doctor availability, billing, visit summary</a:t>
            </a:r>
          </a:p>
        </p:txBody>
      </p:sp>
      <p:pic>
        <p:nvPicPr>
          <p:cNvPr id="247" name="Image 4" descr="Image 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501521" y="2892504"/>
            <a:ext cx="3627359" cy="3627359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Shape 9"/>
          <p:cNvSpPr/>
          <p:nvPr/>
        </p:nvSpPr>
        <p:spPr>
          <a:xfrm>
            <a:off x="8761570" y="4406979"/>
            <a:ext cx="598409" cy="598409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DA33BF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249" name="Image 5" descr="Image 5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926115" y="4537828"/>
            <a:ext cx="269201" cy="3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Text 10"/>
          <p:cNvSpPr txBox="1"/>
          <p:nvPr/>
        </p:nvSpPr>
        <p:spPr>
          <a:xfrm>
            <a:off x="9487852" y="5595580"/>
            <a:ext cx="991283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Indexes</a:t>
            </a:r>
          </a:p>
        </p:txBody>
      </p:sp>
      <p:sp>
        <p:nvSpPr>
          <p:cNvPr id="251" name="Text 11"/>
          <p:cNvSpPr txBox="1"/>
          <p:nvPr/>
        </p:nvSpPr>
        <p:spPr>
          <a:xfrm>
            <a:off x="9487852" y="6091118"/>
            <a:ext cx="1616559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On critical fields</a:t>
            </a:r>
          </a:p>
        </p:txBody>
      </p:sp>
      <p:pic>
        <p:nvPicPr>
          <p:cNvPr id="252" name="Image 6" descr="Image 6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5501521" y="2892504"/>
            <a:ext cx="3627359" cy="3627359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Shape 12"/>
          <p:cNvSpPr/>
          <p:nvPr/>
        </p:nvSpPr>
        <p:spPr>
          <a:xfrm>
            <a:off x="7555348" y="6067187"/>
            <a:ext cx="598409" cy="598409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254" name="Image 7" descr="Image 7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7719893" y="6198037"/>
            <a:ext cx="269201" cy="3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Text 13"/>
          <p:cNvSpPr txBox="1"/>
          <p:nvPr/>
        </p:nvSpPr>
        <p:spPr>
          <a:xfrm>
            <a:off x="4115384" y="5263396"/>
            <a:ext cx="1027164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Triggers</a:t>
            </a:r>
          </a:p>
        </p:txBody>
      </p:sp>
      <p:sp>
        <p:nvSpPr>
          <p:cNvPr id="256" name="Text 14"/>
          <p:cNvSpPr txBox="1"/>
          <p:nvPr/>
        </p:nvSpPr>
        <p:spPr>
          <a:xfrm>
            <a:off x="2614790" y="5758934"/>
            <a:ext cx="2527758" cy="367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Auto-actions &amp; validation</a:t>
            </a:r>
          </a:p>
        </p:txBody>
      </p:sp>
      <p:pic>
        <p:nvPicPr>
          <p:cNvPr id="257" name="Image 8" descr="Image 8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5501521" y="2892504"/>
            <a:ext cx="3627359" cy="3627359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Shape 15"/>
          <p:cNvSpPr/>
          <p:nvPr/>
        </p:nvSpPr>
        <p:spPr>
          <a:xfrm>
            <a:off x="5603676" y="5432940"/>
            <a:ext cx="598409" cy="598409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018CE1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259" name="Image 9" descr="Image 9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5768221" y="5563791"/>
            <a:ext cx="269201" cy="3365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Text 0"/>
          <p:cNvSpPr txBox="1"/>
          <p:nvPr/>
        </p:nvSpPr>
        <p:spPr>
          <a:xfrm>
            <a:off x="659962" y="518755"/>
            <a:ext cx="6733221" cy="5361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300"/>
              </a:lnSpc>
              <a:defRPr sz="3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Centralized Procedures &amp; Package</a:t>
            </a:r>
          </a:p>
        </p:txBody>
      </p:sp>
      <p:sp>
        <p:nvSpPr>
          <p:cNvPr id="263" name="Text 1"/>
          <p:cNvSpPr txBox="1"/>
          <p:nvPr/>
        </p:nvSpPr>
        <p:spPr>
          <a:xfrm>
            <a:off x="659962" y="1544597"/>
            <a:ext cx="2452348" cy="424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400"/>
              </a:lnSpc>
              <a:defRPr sz="27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Key Procedures</a:t>
            </a:r>
          </a:p>
        </p:txBody>
      </p:sp>
      <p:sp>
        <p:nvSpPr>
          <p:cNvPr id="264" name="Shape 2"/>
          <p:cNvSpPr/>
          <p:nvPr/>
        </p:nvSpPr>
        <p:spPr>
          <a:xfrm>
            <a:off x="659963" y="2412325"/>
            <a:ext cx="424220" cy="424221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65" name="Text 3"/>
          <p:cNvSpPr txBox="1"/>
          <p:nvPr/>
        </p:nvSpPr>
        <p:spPr>
          <a:xfrm>
            <a:off x="795032" y="2458044"/>
            <a:ext cx="153963" cy="261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000"/>
              </a:lnSpc>
              <a:defRPr sz="20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266" name="Text 4"/>
          <p:cNvSpPr txBox="1"/>
          <p:nvPr/>
        </p:nvSpPr>
        <p:spPr>
          <a:xfrm>
            <a:off x="1272659" y="2412325"/>
            <a:ext cx="1965183" cy="263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7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Update_Visit_Status</a:t>
            </a:r>
          </a:p>
        </p:txBody>
      </p:sp>
      <p:sp>
        <p:nvSpPr>
          <p:cNvPr id="267" name="Text 5"/>
          <p:cNvSpPr txBox="1"/>
          <p:nvPr/>
        </p:nvSpPr>
        <p:spPr>
          <a:xfrm>
            <a:off x="1272658" y="2877978"/>
            <a:ext cx="2710994" cy="282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Updates the status of a patient visit</a:t>
            </a:r>
          </a:p>
        </p:txBody>
      </p:sp>
      <p:sp>
        <p:nvSpPr>
          <p:cNvPr id="268" name="Shape 6"/>
          <p:cNvSpPr/>
          <p:nvPr/>
        </p:nvSpPr>
        <p:spPr>
          <a:xfrm>
            <a:off x="659963" y="3580208"/>
            <a:ext cx="424220" cy="424221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018CE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69" name="Text 7"/>
          <p:cNvSpPr txBox="1"/>
          <p:nvPr/>
        </p:nvSpPr>
        <p:spPr>
          <a:xfrm>
            <a:off x="795032" y="3625929"/>
            <a:ext cx="153963" cy="261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000"/>
              </a:lnSpc>
              <a:defRPr sz="20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270" name="Text 8"/>
          <p:cNvSpPr txBox="1"/>
          <p:nvPr/>
        </p:nvSpPr>
        <p:spPr>
          <a:xfrm>
            <a:off x="1272659" y="3580208"/>
            <a:ext cx="1908783" cy="263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7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Complete_Payment</a:t>
            </a:r>
          </a:p>
        </p:txBody>
      </p:sp>
      <p:sp>
        <p:nvSpPr>
          <p:cNvPr id="271" name="Text 9"/>
          <p:cNvSpPr txBox="1"/>
          <p:nvPr/>
        </p:nvSpPr>
        <p:spPr>
          <a:xfrm>
            <a:off x="1272658" y="4045863"/>
            <a:ext cx="2242491" cy="282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Marks a billing record as paid</a:t>
            </a:r>
          </a:p>
        </p:txBody>
      </p:sp>
      <p:sp>
        <p:nvSpPr>
          <p:cNvPr id="272" name="Shape 10"/>
          <p:cNvSpPr/>
          <p:nvPr/>
        </p:nvSpPr>
        <p:spPr>
          <a:xfrm>
            <a:off x="659963" y="4748093"/>
            <a:ext cx="424220" cy="424221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DA33B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73" name="Text 11"/>
          <p:cNvSpPr txBox="1"/>
          <p:nvPr/>
        </p:nvSpPr>
        <p:spPr>
          <a:xfrm>
            <a:off x="795032" y="4793812"/>
            <a:ext cx="153963" cy="261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000"/>
              </a:lnSpc>
              <a:defRPr sz="20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274" name="Text 12"/>
          <p:cNvSpPr txBox="1"/>
          <p:nvPr/>
        </p:nvSpPr>
        <p:spPr>
          <a:xfrm>
            <a:off x="1272659" y="4748093"/>
            <a:ext cx="1804734" cy="263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7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Record_Treatment</a:t>
            </a:r>
          </a:p>
        </p:txBody>
      </p:sp>
      <p:sp>
        <p:nvSpPr>
          <p:cNvPr id="275" name="Text 13"/>
          <p:cNvSpPr txBox="1"/>
          <p:nvPr/>
        </p:nvSpPr>
        <p:spPr>
          <a:xfrm>
            <a:off x="1272658" y="5213746"/>
            <a:ext cx="2470075" cy="282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Logs treatment details for a visit</a:t>
            </a:r>
          </a:p>
        </p:txBody>
      </p:sp>
      <p:sp>
        <p:nvSpPr>
          <p:cNvPr id="276" name="Shape 14"/>
          <p:cNvSpPr/>
          <p:nvPr/>
        </p:nvSpPr>
        <p:spPr>
          <a:xfrm>
            <a:off x="659963" y="5915978"/>
            <a:ext cx="424220" cy="424221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77" name="Text 15"/>
          <p:cNvSpPr txBox="1"/>
          <p:nvPr/>
        </p:nvSpPr>
        <p:spPr>
          <a:xfrm>
            <a:off x="795032" y="5961698"/>
            <a:ext cx="153963" cy="261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000"/>
              </a:lnSpc>
              <a:defRPr sz="20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278" name="Text 16"/>
          <p:cNvSpPr txBox="1"/>
          <p:nvPr/>
        </p:nvSpPr>
        <p:spPr>
          <a:xfrm>
            <a:off x="1272658" y="5915978"/>
            <a:ext cx="2245285" cy="263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7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Schedule_Appointment</a:t>
            </a:r>
          </a:p>
        </p:txBody>
      </p:sp>
      <p:sp>
        <p:nvSpPr>
          <p:cNvPr id="279" name="Text 17"/>
          <p:cNvSpPr txBox="1"/>
          <p:nvPr/>
        </p:nvSpPr>
        <p:spPr>
          <a:xfrm>
            <a:off x="1272658" y="6381631"/>
            <a:ext cx="3814883" cy="574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Manages doctor availability and patient scheduling</a:t>
            </a:r>
          </a:p>
        </p:txBody>
      </p:sp>
      <p:sp>
        <p:nvSpPr>
          <p:cNvPr id="280" name="Text 18"/>
          <p:cNvSpPr txBox="1"/>
          <p:nvPr/>
        </p:nvSpPr>
        <p:spPr>
          <a:xfrm>
            <a:off x="5555217" y="1544597"/>
            <a:ext cx="2936320" cy="856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400"/>
              </a:lnSpc>
              <a:defRPr sz="27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Exception Handling</a:t>
            </a:r>
          </a:p>
        </p:txBody>
      </p:sp>
      <p:sp>
        <p:nvSpPr>
          <p:cNvPr id="281" name="Text 19"/>
          <p:cNvSpPr txBox="1"/>
          <p:nvPr/>
        </p:nvSpPr>
        <p:spPr>
          <a:xfrm>
            <a:off x="5555217" y="2620328"/>
            <a:ext cx="2936320" cy="574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Robust EXCEPTION blocks capture system and user-defined errors.</a:t>
            </a:r>
          </a:p>
        </p:txBody>
      </p:sp>
      <p:sp>
        <p:nvSpPr>
          <p:cNvPr id="282" name="Text 20"/>
          <p:cNvSpPr txBox="1"/>
          <p:nvPr/>
        </p:nvSpPr>
        <p:spPr>
          <a:xfrm>
            <a:off x="5555217" y="3393399"/>
            <a:ext cx="2936320" cy="866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300"/>
              </a:lnSpc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RAISE_APPLICATION_ERROR provides precise feedback on business logic issues.</a:t>
            </a:r>
          </a:p>
        </p:txBody>
      </p:sp>
      <p:sp>
        <p:nvSpPr>
          <p:cNvPr id="283" name="Text 21"/>
          <p:cNvSpPr txBox="1"/>
          <p:nvPr/>
        </p:nvSpPr>
        <p:spPr>
          <a:xfrm>
            <a:off x="659963" y="7409139"/>
            <a:ext cx="5204816" cy="282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300"/>
              </a:lnSpc>
              <a:defRPr sz="14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pPr>
            <a:r>
              <a:t>All procedures centralized in the </a:t>
            </a:r>
            <a:r>
              <a:rPr b="1"/>
              <a:t>healthcare_pkg</a:t>
            </a:r>
            <a:r>
              <a:t> for modular design.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